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8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21-Sep-19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550894"/>
          </a:xfrm>
        </p:spPr>
        <p:txBody>
          <a:bodyPr/>
          <a:lstStyle/>
          <a:p>
            <a:r>
              <a:rPr lang="en-IN" b="1" dirty="0">
                <a:solidFill>
                  <a:srgbClr val="FFFFFF"/>
                </a:solidFill>
                <a:latin typeface="HelveticaNeue-Bold"/>
              </a:rPr>
              <a:t>THE PANCREAS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6093" y="4777380"/>
            <a:ext cx="4924519" cy="861420"/>
          </a:xfrm>
        </p:spPr>
        <p:txBody>
          <a:bodyPr/>
          <a:lstStyle/>
          <a:p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Dr. </a:t>
            </a:r>
            <a:r>
              <a:rPr lang="en-IN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arun</a:t>
            </a:r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r </a:t>
            </a:r>
            <a:r>
              <a:rPr lang="en-IN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nair</a:t>
            </a:r>
            <a:endParaRPr lang="en-IN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IN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Dept. of Practice of medicine</a:t>
            </a:r>
            <a:endParaRPr lang="en-IN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472"/>
            <a:ext cx="1208442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pancreatitis</a:t>
            </a:r>
            <a:endParaRPr lang="en-IN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pancreatitis is a syndrome of inflammation of the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pancreatic gland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initiated by an acute injury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western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world, gallstones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alcohol account for the vast majority of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episodes. Alcohol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causes chronic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 of the pancreatitis may range from mild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self-limiting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extremely severe, with extensive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pancreatic and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peripancreatic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necrosis as well as haemorrhage.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most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form (approximately 10% of cases), the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is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40% and 50%.</a:t>
            </a:r>
          </a:p>
        </p:txBody>
      </p:sp>
    </p:spTree>
    <p:extLst>
      <p:ext uri="{BB962C8B-B14F-4D97-AF65-F5344CB8AC3E}">
        <p14:creationId xmlns:p14="http://schemas.microsoft.com/office/powerpoint/2010/main" val="29951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455" y="218746"/>
            <a:ext cx="4030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pancreatitis</a:t>
            </a:r>
            <a:endParaRPr lang="en-IN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63180"/>
            <a:ext cx="12192000" cy="44627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I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Gallstones (including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microlithiasis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(30–60%).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 (acute and chronic alcoholism) </a:t>
            </a:r>
            <a:r>
              <a:rPr lang="en-I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15–30%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Hypertriglyceridemia </a:t>
            </a:r>
            <a:r>
              <a:rPr lang="en-I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1.3–3.8%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Endoscopic retrograde cholangiopancreatography (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ERCP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especially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biliary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manometry </a:t>
            </a:r>
            <a:r>
              <a:rPr lang="en-IN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5–10</a:t>
            </a:r>
            <a:r>
              <a:rPr lang="en-IN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(azathioprine, 6-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mercaptopurine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sulfonamides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estrogens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tetracycline,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valproic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acid, anti-HIV medications, 5-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aminosalicylic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[5-ASA])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(especially blunt abdominal trauma)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(abdominal and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abdominal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operations)</a:t>
            </a:r>
          </a:p>
        </p:txBody>
      </p:sp>
    </p:spTree>
    <p:extLst>
      <p:ext uri="{BB962C8B-B14F-4D97-AF65-F5344CB8AC3E}">
        <p14:creationId xmlns:p14="http://schemas.microsoft.com/office/powerpoint/2010/main" val="33448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0049"/>
            <a:ext cx="12192000" cy="56938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Uncommon Causes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 causes and vasculitis (ischemic-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hypoperfusion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 after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cardiac surgery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Connective tissue disorders and thrombotic thrombocytopenic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purpura (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TTP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of the pancreas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Hypercalcemia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Periampullary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diverticulum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Pancreas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divisum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Hereditary pancreatitis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Cystic fibrosis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failure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(mumps,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coxsackievirus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cytomegalovirus, echovirus, parasites)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 (e.g., type 1 and type 2)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8137" y="205299"/>
            <a:ext cx="5407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</a:t>
            </a:r>
            <a:r>
              <a:rPr lang="en-IN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pancreatitis (</a:t>
            </a:r>
            <a:r>
              <a:rPr lang="en-IN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r>
              <a:rPr lang="en-IN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694" y="295400"/>
            <a:ext cx="9426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PATHOGENESIS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PANCREATITIS</a:t>
            </a:r>
            <a:endParaRPr lang="en-IN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812" y="1182905"/>
            <a:ext cx="116048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 is a disease that evolves in </a:t>
            </a:r>
            <a:r>
              <a:rPr lang="en-IN" sz="32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phases</a:t>
            </a:r>
            <a:r>
              <a:rPr lang="en-IN" dirty="0" smtClean="0"/>
              <a:t>.</a:t>
            </a:r>
          </a:p>
          <a:p>
            <a:pPr algn="just"/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phase is characterized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intra-pancreatic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digestive enzyme activation and acinar cell injury.</a:t>
            </a:r>
          </a:p>
          <a:p>
            <a:pPr algn="just"/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Trypsin activation appears to be mediated by lysosomal hydrolases</a:t>
            </a:r>
          </a:p>
          <a:p>
            <a:pPr algn="just"/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IN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cathepsin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that become </a:t>
            </a:r>
            <a:r>
              <a:rPr lang="en-IN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colocalized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digestive enzymes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intracellular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organelles; it is currently believed that acinar cell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 is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consequence of trypsin activation.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2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17" y="1398495"/>
            <a:ext cx="119140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phase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pancreatitis involves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activation, </a:t>
            </a:r>
            <a:r>
              <a:rPr lang="en-IN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chemoattraction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(unidirectional movement of cells to the activation),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sequestration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leukocytes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macrophages in the pancreas, resulting in an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IN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intrapancreatic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reaction. Neutrophil depletion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by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administration of an </a:t>
            </a:r>
            <a:r>
              <a:rPr lang="en-IN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antineutrophil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serum has been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to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the severity of experimentally induced pancreatitis.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evidence to support the concept that neutrophils can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 trypsinogen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Thus, </a:t>
            </a:r>
            <a:r>
              <a:rPr lang="en-IN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intrapancreatic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acinar cell activation of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trypsinogen could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 two-step process</a:t>
            </a:r>
          </a:p>
        </p:txBody>
      </p:sp>
    </p:spTree>
    <p:extLst>
      <p:ext uri="{BB962C8B-B14F-4D97-AF65-F5344CB8AC3E}">
        <p14:creationId xmlns:p14="http://schemas.microsoft.com/office/powerpoint/2010/main" val="22491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965" y="645458"/>
            <a:ext cx="1138965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phase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pancreatitis</a:t>
            </a:r>
          </a:p>
          <a:p>
            <a:pPr algn="just"/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due to the effects of activated proteolytic enzymes and cytokines,</a:t>
            </a:r>
          </a:p>
          <a:p>
            <a:pPr algn="just"/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released by the inflamed pancreas, on distant organs. Activated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proteolytic enzymes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trypsin, not only digest pancreatic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peripancreatic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tissues but also activate other enzymes such as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elastase and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phospholipase </a:t>
            </a:r>
            <a:r>
              <a:rPr lang="en-IN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N" sz="3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enzymes and cytokines then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 cellular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membranes and cause proteolysis, </a:t>
            </a:r>
            <a:r>
              <a:rPr lang="en-IN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interstitial </a:t>
            </a:r>
            <a:r>
              <a:rPr lang="en-IN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vascular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damage, coagulation necrosis, fat necrosis, and </a:t>
            </a:r>
            <a:r>
              <a:rPr lang="en-IN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parenchymal cell 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necrosis. </a:t>
            </a:r>
          </a:p>
        </p:txBody>
      </p:sp>
    </p:spTree>
    <p:extLst>
      <p:ext uri="{BB962C8B-B14F-4D97-AF65-F5344CB8AC3E}">
        <p14:creationId xmlns:p14="http://schemas.microsoft.com/office/powerpoint/2010/main" val="26002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388" y="1741817"/>
            <a:ext cx="114434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injury and death result in the liberation of bradykinin peptides, vasoactive substances, and histamine that can produce vasodilation, increased vascular permeability, and </a:t>
            </a:r>
            <a:r>
              <a:rPr lang="en-IN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profound effects on many organs. The systemic inflammatory response syndrome (SIRS) and acute respiratory distress syndrome (</a:t>
            </a:r>
            <a:r>
              <a:rPr lang="en-IN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ARDS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as well as </a:t>
            </a:r>
            <a:r>
              <a:rPr lang="en-IN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multiorgan</a:t>
            </a:r>
            <a:r>
              <a:rPr lang="en-I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failure, may occur as a result of this cascade of local and distant effects.</a:t>
            </a:r>
          </a:p>
        </p:txBody>
      </p:sp>
    </p:spTree>
    <p:extLst>
      <p:ext uri="{BB962C8B-B14F-4D97-AF65-F5344CB8AC3E}">
        <p14:creationId xmlns:p14="http://schemas.microsoft.com/office/powerpoint/2010/main" val="28478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699" y="363071"/>
            <a:ext cx="118307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Pathologically, acute pancreatitis varies from </a:t>
            </a:r>
            <a:r>
              <a:rPr lang="en-I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pancreatitis</a:t>
            </a: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(pancreas blood supply maintained), which is generally self-limited to</a:t>
            </a:r>
          </a:p>
          <a:p>
            <a:pPr algn="just"/>
            <a:r>
              <a:rPr lang="en-I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necrotizing pancreatitis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(pancreas blood supply interrupted), in which</a:t>
            </a: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extent of necrosis may correlate with the severity of the attack</a:t>
            </a: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its systemic complications.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Autodigestion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currently accepted</a:t>
            </a: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 theory; according to this theory, pancreatitis results when</a:t>
            </a: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proteolytic enzymes (e.g., trypsinogen,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chymotrypsinogen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proelastase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lipolytic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enzymes such as phospholipase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activated in the</a:t>
            </a: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pancreas acinar cell rather than in the intestinal lumen. </a:t>
            </a:r>
          </a:p>
        </p:txBody>
      </p:sp>
    </p:spTree>
    <p:extLst>
      <p:ext uri="{BB962C8B-B14F-4D97-AF65-F5344CB8AC3E}">
        <p14:creationId xmlns:p14="http://schemas.microsoft.com/office/powerpoint/2010/main" val="367848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35" y="1531194"/>
            <a:ext cx="12048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number </a:t>
            </a:r>
            <a:r>
              <a:rPr lang="en-IN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factors </a:t>
            </a:r>
            <a:r>
              <a:rPr lang="en-I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endotoxins, exotoxins, viral infections, ischemia, </a:t>
            </a:r>
            <a:r>
              <a:rPr lang="en-IN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oxidative stress</a:t>
            </a:r>
            <a:r>
              <a:rPr lang="en-I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lysosomal calcium, and direct trauma) are believed to </a:t>
            </a:r>
            <a:r>
              <a:rPr lang="en-IN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 premature </a:t>
            </a:r>
            <a:r>
              <a:rPr lang="en-I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trypsin. Activated </a:t>
            </a:r>
            <a:r>
              <a:rPr lang="en-IN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proteolytic</a:t>
            </a:r>
            <a:r>
              <a:rPr lang="en-I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enzymes, especially </a:t>
            </a:r>
            <a:r>
              <a:rPr lang="en-I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trypsin, not only digest pancreatic and </a:t>
            </a:r>
            <a:r>
              <a:rPr lang="en-IN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peripancreatic</a:t>
            </a:r>
            <a:r>
              <a:rPr lang="en-I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tissues but </a:t>
            </a:r>
            <a:r>
              <a:rPr lang="en-I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can activate other enzymes, such as elastase and </a:t>
            </a:r>
            <a:r>
              <a:rPr lang="en-IN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phospholipase A2</a:t>
            </a:r>
            <a:r>
              <a:rPr lang="en-I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Spontaneous activation of trypsin also can occur.</a:t>
            </a:r>
          </a:p>
        </p:txBody>
      </p:sp>
    </p:spTree>
    <p:extLst>
      <p:ext uri="{BB962C8B-B14F-4D97-AF65-F5344CB8AC3E}">
        <p14:creationId xmlns:p14="http://schemas.microsoft.com/office/powerpoint/2010/main" val="178425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812" y="268941"/>
            <a:ext cx="117527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pancreas is a solid organ that lies transversely in the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retroperitoneum deep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epigastrium.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firmly fixed by fibrous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attachments anterior to the suprarenal aorta and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second lumbar vertebrae.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pain of acute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chronic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 is situated deep in the epigastric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and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radiates to the back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pancreas is about 15 cm long, although the normal pancreas weighs less than 110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</a:p>
        </p:txBody>
      </p:sp>
    </p:spTree>
    <p:extLst>
      <p:ext uri="{BB962C8B-B14F-4D97-AF65-F5344CB8AC3E}">
        <p14:creationId xmlns:p14="http://schemas.microsoft.com/office/powerpoint/2010/main" val="14318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24" y="333125"/>
            <a:ext cx="118603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IN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Pancreas can be divided into four parts: head, including the </a:t>
            </a:r>
          </a:p>
          <a:p>
            <a:pPr lvl="0" algn="just"/>
            <a:r>
              <a:rPr lang="en-IN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uncinate</a:t>
            </a:r>
            <a:r>
              <a:rPr lang="en-IN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process; neck; body; and tail. 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IN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head is the thickest part of the gland (2–4 cm) and lies in the “c-loop” or curved space between the first, second, and third portions</a:t>
            </a:r>
          </a:p>
          <a:p>
            <a:pPr lvl="0" algn="just"/>
            <a:r>
              <a:rPr lang="en-IN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of the duodenum.</a:t>
            </a:r>
            <a:endParaRPr lang="en-IN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253" y="2471710"/>
            <a:ext cx="5235747" cy="438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05" y="1630490"/>
            <a:ext cx="118468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pancreas extends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retro-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peritoneally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 abdominal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 from the second part of the duodenum to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spleen.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is encircled by the duodenum; the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body, which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the main bulk of the organ, ends in a tail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lies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contact with the spleen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pancreas consists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exocrine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endocrine cells, the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exocrine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up 98%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pancreas.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1694" y="24549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AND </a:t>
            </a:r>
            <a:r>
              <a:rPr lang="en-I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  <a:p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IN" sz="32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4" y="1250576"/>
            <a:ext cx="10127027" cy="51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918" y="147918"/>
            <a:ext cx="120440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Exocrine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  <a:p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pancreatic acinar cells are responsible for production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digestive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enzymes.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amylase, lipase,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colipase, phospholipase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proteases (trypsinogen and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chymotrypsinogen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enzymes are stored within the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acinar cells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secretory granules and are released by exocytosis</a:t>
            </a:r>
          </a:p>
        </p:txBody>
      </p:sp>
    </p:spTree>
    <p:extLst>
      <p:ext uri="{BB962C8B-B14F-4D97-AF65-F5344CB8AC3E}">
        <p14:creationId xmlns:p14="http://schemas.microsoft.com/office/powerpoint/2010/main" val="9288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1" y="94130"/>
            <a:ext cx="1192754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endocrine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pancreas</a:t>
            </a:r>
          </a:p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consists of hormone-producing cells arranged in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nests or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islets (islets of Langerhans).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hormones produced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secreted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into the circulation and there is no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pancreatic 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ductular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system. </a:t>
            </a:r>
            <a:endParaRPr lang="en-I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types of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islet cell corresponding to different secretory components.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beta cells are the most common and are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Amylin production(70%).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Alpha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produce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glucagon (&lt;20%).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produce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somatostatin (&lt;10%),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 cells produce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pancreatic polypeptide (&lt;5%).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3870" y="31714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PANCREATITIS</a:t>
            </a:r>
            <a:endParaRPr lang="en-IN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65" y="215154"/>
            <a:ext cx="118334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 is divided into acute and chronic. By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acute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 is a process that occurs on the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previously normal pancreas and can return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normal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resolution of the episode. In chronic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pancreatitis there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continuing inflammation with irreversible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changes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2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</TotalTime>
  <Words>1074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Century Gothic</vt:lpstr>
      <vt:lpstr>HelveticaNeue-Bold</vt:lpstr>
      <vt:lpstr>Times New Roman</vt:lpstr>
      <vt:lpstr>Wingdings</vt:lpstr>
      <vt:lpstr>Wingdings 3</vt:lpstr>
      <vt:lpstr>Ion</vt:lpstr>
      <vt:lpstr>THE PANCREAS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PANCREAS</dc:title>
  <dc:creator>Dr. ARUN R NAIR</dc:creator>
  <cp:lastModifiedBy>Dr. ARUN R NAIR</cp:lastModifiedBy>
  <cp:revision>20</cp:revision>
  <dcterms:created xsi:type="dcterms:W3CDTF">2019-02-20T12:30:44Z</dcterms:created>
  <dcterms:modified xsi:type="dcterms:W3CDTF">2019-09-21T10:07:29Z</dcterms:modified>
</cp:coreProperties>
</file>